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18.07.2021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648" cy="57606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1600" dirty="0" smtClean="0">
                <a:solidFill>
                  <a:schemeClr val="tx1"/>
                </a:solidFill>
              </a:rPr>
              <a:t>Результативность </a:t>
            </a:r>
            <a:r>
              <a:rPr lang="ru-RU" sz="1600" dirty="0">
                <a:solidFill>
                  <a:schemeClr val="tx1"/>
                </a:solidFill>
              </a:rPr>
              <a:t>участия в конкурсах </a:t>
            </a:r>
            <a:r>
              <a:rPr lang="ru-RU" sz="1600" dirty="0" smtClean="0">
                <a:solidFill>
                  <a:schemeClr val="tx1"/>
                </a:solidFill>
              </a:rPr>
              <a:t>СОШ и ООШ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по </a:t>
            </a:r>
            <a:r>
              <a:rPr lang="ru-RU" sz="1600" dirty="0">
                <a:solidFill>
                  <a:schemeClr val="tx1"/>
                </a:solidFill>
              </a:rPr>
              <a:t>линии воспитания и дополнительного образования детей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021068"/>
              </p:ext>
            </p:extLst>
          </p:nvPr>
        </p:nvGraphicFramePr>
        <p:xfrm>
          <a:off x="179512" y="1124743"/>
          <a:ext cx="8784977" cy="5400597"/>
        </p:xfrm>
        <a:graphic>
          <a:graphicData uri="http://schemas.openxmlformats.org/drawingml/2006/table">
            <a:tbl>
              <a:tblPr firstRow="1" firstCol="1" bandRow="1"/>
              <a:tblGrid>
                <a:gridCol w="1285165"/>
                <a:gridCol w="303960"/>
                <a:gridCol w="303960"/>
                <a:gridCol w="151447"/>
                <a:gridCol w="303960"/>
                <a:gridCol w="303960"/>
                <a:gridCol w="303960"/>
                <a:gridCol w="226637"/>
                <a:gridCol w="378083"/>
                <a:gridCol w="378083"/>
                <a:gridCol w="377551"/>
                <a:gridCol w="303960"/>
                <a:gridCol w="303960"/>
                <a:gridCol w="378083"/>
                <a:gridCol w="378083"/>
                <a:gridCol w="303960"/>
                <a:gridCol w="226637"/>
                <a:gridCol w="378083"/>
                <a:gridCol w="378083"/>
                <a:gridCol w="377551"/>
                <a:gridCol w="151447"/>
                <a:gridCol w="329586"/>
                <a:gridCol w="125288"/>
                <a:gridCol w="151447"/>
                <a:gridCol w="303960"/>
                <a:gridCol w="378083"/>
              </a:tblGrid>
              <a:tr h="1567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ОО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«Лучший классный руководитель»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«Лучший педагог-организатор»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«Сердце отдаю детям»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конкурс «Учитель здоровья России»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Конкурс «Разговор о правильном питании»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«Герои Отечества» по направлению «Лучший музей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«Семейные фотохроники ВОв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 «Лучший специалист в сфере патриотического воспитания»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творческих работ </a:t>
                      </a:r>
                      <a:r>
                        <a:rPr lang="ru-RU" sz="7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антикорр</a:t>
                      </a: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направленности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Детский фестиваль-конкурс народного творчества «Без бергэ»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ОПП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«Территория закона»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родительских комитетов «Секреты дружного класса»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Региональный фестиваль школьных  коллективов «Театральное Приволжье»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Р.Конкурс рисунков и стихов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 Болгаре и Свияжск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Слет юнармейцев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 конкурс метод. разработок по развитию движения «ЮНАРМИЯ»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профильных сменах юнармейского движения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Конкурс  среди юнармейских отрядов на лучшее знание гос.символики РФ и РТ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«КЭС-БАСКЕТ»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«Спорт – альтернатива пагубным привычкам»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«Безопасное колесо»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«Лучший отряд ЮИД»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 pitchFamily="18" charset="0"/>
                          <a:cs typeface="Times New Roman" pitchFamily="18" charset="0"/>
                        </a:rPr>
                        <a:t>Республиканский конкурс «Буду бдительным на льду»</a:t>
                      </a: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Респ. конкурс школьных музеев «Юнармейцы – хранители воинской славы»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ТСОШ №1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З-3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82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ТСОШ №2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39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ТТСОШ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7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Кильдюшевская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7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Большетарханская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Киртелинская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38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КШИ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РТ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Алабердинская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Урюмская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05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Большешемякинская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Тоншерминская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БакрчинскаяСОШ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Нармонская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97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Богдашкинская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Байрашевская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КНТ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2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Беденьговская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44" marR="49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89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851648" cy="864096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Результативность участия в конкурсах </a:t>
            </a:r>
            <a:r>
              <a:rPr lang="ru-RU" sz="2400" u="sng" dirty="0" smtClean="0"/>
              <a:t>начальных общеобразовательных организаций</a:t>
            </a:r>
            <a:r>
              <a:rPr lang="ru-RU" sz="2400" dirty="0" smtClean="0"/>
              <a:t> по </a:t>
            </a:r>
            <a:r>
              <a:rPr lang="ru-RU" sz="2400" dirty="0"/>
              <a:t>линии воспитания и дополнительного образования детей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452544"/>
              </p:ext>
            </p:extLst>
          </p:nvPr>
        </p:nvGraphicFramePr>
        <p:xfrm>
          <a:off x="323528" y="1340768"/>
          <a:ext cx="8424936" cy="5400599"/>
        </p:xfrm>
        <a:graphic>
          <a:graphicData uri="http://schemas.openxmlformats.org/drawingml/2006/table">
            <a:tbl>
              <a:tblPr firstRow="1" firstCol="1" bandRow="1"/>
              <a:tblGrid>
                <a:gridCol w="311220"/>
                <a:gridCol w="1168999"/>
                <a:gridCol w="468480"/>
                <a:gridCol w="626839"/>
                <a:gridCol w="467930"/>
                <a:gridCol w="467380"/>
                <a:gridCol w="546010"/>
                <a:gridCol w="467380"/>
                <a:gridCol w="545460"/>
                <a:gridCol w="467930"/>
                <a:gridCol w="626839"/>
                <a:gridCol w="626839"/>
                <a:gridCol w="932010"/>
                <a:gridCol w="701620"/>
              </a:tblGrid>
              <a:tr h="1433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ОО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Районная выставка-конкурс «Веселое Новогодие»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Муниц. Этап Всероссийского конкурса  по ПБ«НЕОПАЛИМАЯ КУПИНА»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Районная выставка-конкурс муниц.этап Всероссийского фестиваля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детско-юношеского творчества «ТАЛАНТЫ И ПОКЛОННИКИ»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Муниц.этап 20-й Всероссийской олимпиады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учебных и научно-исследовательских проектов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детей и молодежи «Созвездие - 2019»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ХVII районная конференция школьников «Природное наследие и экология»Свияжск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этап конкурса экологических рисунков «Зеленый карандаш»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этап Республиканского конкурса генеалогических исследований «Моя родословная» 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 этап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Республиканского конкурса рисунков «Дети рисуют страну»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конкурс фотографий «Авангард. Читаем всей семьей»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этап Республиканского конкурса юных фотолюбителей «Юность России»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этап Республиканского творческого конкурса рисунков и  чтецов «Солдатами не рождаются», посвященного 74-летию Победы  в Великой Отечественной войне.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конкурс фоторабот «Театр начинается с вешалки, а школьная жизнь …»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Большеатрясская НОШ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Большебисяринская НОШ-детский сад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Большетурминская НОШ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5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Жуковская НОШ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Кляшевская НОШ-детский сад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Малошемякинская НОШ-детский сад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577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Монастырская НОШ-детский сад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5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Федоровская НОШ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5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Утямишевская НОШ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05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Никифоровская НОШ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17" marR="441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67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851648" cy="86409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Актуальные аспекты по </a:t>
            </a:r>
            <a:r>
              <a:rPr lang="ru-RU" sz="2400" dirty="0"/>
              <a:t>линии воспитания и дополнительного образования детей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724189"/>
              </p:ext>
            </p:extLst>
          </p:nvPr>
        </p:nvGraphicFramePr>
        <p:xfrm>
          <a:off x="827584" y="1340768"/>
          <a:ext cx="7345111" cy="5050065"/>
        </p:xfrm>
        <a:graphic>
          <a:graphicData uri="http://schemas.openxmlformats.org/drawingml/2006/table">
            <a:tbl>
              <a:tblPr firstRow="1" firstCol="1" bandRow="1"/>
              <a:tblGrid>
                <a:gridCol w="443209"/>
                <a:gridCol w="1011963"/>
                <a:gridCol w="950307"/>
                <a:gridCol w="1266629"/>
                <a:gridCol w="822974"/>
                <a:gridCol w="1963611"/>
                <a:gridCol w="443209"/>
                <a:gridCol w="443209"/>
              </a:tblGrid>
              <a:tr h="98431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ОО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Лицензия на дополнительное образование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(имеется\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имеется)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Реализация программы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«Разговор о правильном питании»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двухразового горячего питания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сигнальных карт, направленных в РОО, для внесения в информационную систему «Учет и мониторинг семей и несовершеннолетних, находящихся в социально опасном положении в Республике Татарстан»</a:t>
                      </a: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(период с 1 июня 2018 года по 31 мая 2019 года)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Охват движением «Юнармия»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18-19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19-20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ТСОШ №1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Менее 20%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58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ТСОШ №2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20% до 40%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58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ТТСОШ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Кильдюшевская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Большетарханская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50% до 70%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5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Киртелинская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58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КШИ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Алабердинская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58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Урюмская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Большешемякинская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Тоншерминская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БакрчинскаяСОШ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Нармонская СОШ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Менее 20%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Богдашкинская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Байрашевская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581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КНТ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67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kern="1200">
                          <a:solidFill>
                            <a:srgbClr val="000000"/>
                          </a:solidFill>
                          <a:effectLst/>
                          <a:latin typeface="Constantia"/>
                          <a:ea typeface="Times New Roman"/>
                          <a:cs typeface="Arial"/>
                        </a:rPr>
                        <a:t>Беденьговская ООШ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47" marR="47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16013" y="17907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Мониторинг деятельности  </a:t>
            </a:r>
            <a:r>
              <a:rPr lang="ru-RU" sz="2400" dirty="0"/>
              <a:t>образовательных организаций</a:t>
            </a:r>
            <a:br>
              <a:rPr lang="ru-RU" sz="2400" dirty="0"/>
            </a:br>
            <a:r>
              <a:rPr lang="ru-RU" sz="2400" dirty="0"/>
              <a:t>по воспитательной работе </a:t>
            </a:r>
            <a:r>
              <a:rPr lang="ru-RU" sz="2400" dirty="0" smtClean="0"/>
              <a:t>за 2018 </a:t>
            </a:r>
            <a:r>
              <a:rPr lang="ru-RU" sz="2400" dirty="0"/>
              <a:t>– </a:t>
            </a:r>
            <a:r>
              <a:rPr lang="ru-RU" sz="2400" dirty="0" smtClean="0"/>
              <a:t>2019 </a:t>
            </a:r>
            <a:r>
              <a:rPr lang="ru-RU" sz="2400" dirty="0"/>
              <a:t>учебный год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958938"/>
              </p:ext>
            </p:extLst>
          </p:nvPr>
        </p:nvGraphicFramePr>
        <p:xfrm>
          <a:off x="251520" y="822960"/>
          <a:ext cx="8496944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9263"/>
                <a:gridCol w="1647272"/>
                <a:gridCol w="2250409"/>
              </a:tblGrid>
              <a:tr h="2744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Баллы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/>
                </a:tc>
              </a:tr>
              <a:tr h="362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</a:rPr>
                        <a:t>МБУ «Тетюшская СОШ №1 им. П.С. Ханжина»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77,6</a:t>
                      </a:r>
                      <a:endParaRPr lang="ru-RU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</a:t>
                      </a:r>
                      <a:r>
                        <a:rPr lang="ru-RU" b="1" dirty="0" smtClean="0"/>
                        <a:t> (0)</a:t>
                      </a:r>
                      <a:endParaRPr lang="ru-RU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</a:tr>
              <a:tr h="3018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</a:rPr>
                        <a:t>МБОУ «Тетюшская СОШ №2»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62,6</a:t>
                      </a:r>
                      <a:endParaRPr lang="ru-RU" sz="14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II</a:t>
                      </a:r>
                      <a:r>
                        <a:rPr lang="ru-RU" sz="1400" b="1" dirty="0" smtClean="0"/>
                        <a:t> (+1)</a:t>
                      </a:r>
                      <a:endParaRPr lang="ru-RU" sz="14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«Тетюшская татарская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50</a:t>
                      </a:r>
                      <a:endParaRPr lang="ru-RU" sz="16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III</a:t>
                      </a:r>
                      <a:r>
                        <a:rPr lang="ru-RU" sz="1600" b="1" dirty="0" smtClean="0"/>
                        <a:t> (+3)</a:t>
                      </a:r>
                      <a:endParaRPr lang="ru-RU" sz="16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«Кильдюшевская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41,2</a:t>
                      </a:r>
                      <a:endParaRPr lang="ru-RU" sz="16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4 (+5)</a:t>
                      </a:r>
                      <a:endParaRPr lang="ru-RU" sz="1600" b="1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</a:tr>
              <a:tr h="301852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«Большетарханская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37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 (+2)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«Киртелинская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33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6 (+10)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ГБОУ «Тетюшская кадетская школа – интернат»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32,5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7 (-5)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«Алабердинская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30,3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 (-4)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«Урюмская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29,7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 (+3)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«Большешемякинская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29,6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10 (-5)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«Тоншерминская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28,7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11 (0)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«Бакрчинская СОШ»</a:t>
                      </a:r>
                      <a:endParaRPr lang="ru-RU" sz="1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21,2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 (-2)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«Нармонская СОШ»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19,4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 (+1)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«Богдашкинская ООШ»</a:t>
                      </a:r>
                      <a:endParaRPr lang="ru-RU" sz="14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19,2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14 (+1)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«Байрашевская ООШ»</a:t>
                      </a:r>
                      <a:endParaRPr lang="ru-RU" sz="14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14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 (-6)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«Кошки – Новотимбаевская ООШ»</a:t>
                      </a:r>
                      <a:endParaRPr lang="ru-RU" sz="14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11,7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16 (+1)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3203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МБОУ «Беденьговская ООШ»</a:t>
                      </a:r>
                      <a:endParaRPr lang="ru-RU" sz="14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8,9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 (-4)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1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488</TotalTime>
  <Words>827</Words>
  <Application>Microsoft Office PowerPoint</Application>
  <PresentationFormat>Экран (4:3)</PresentationFormat>
  <Paragraphs>842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Constantia</vt:lpstr>
      <vt:lpstr>Times New Roman</vt:lpstr>
      <vt:lpstr>Wingdings 2</vt:lpstr>
      <vt:lpstr>Поток</vt:lpstr>
      <vt:lpstr>     Результативность участия в конкурсах СОШ и ООШ  по линии воспитания и дополнительного образования детей </vt:lpstr>
      <vt:lpstr>Результативность участия в конкурсах начальных общеобразовательных организаций по линии воспитания и дополнительного образования детей </vt:lpstr>
      <vt:lpstr>Актуальные аспекты по линии воспитания и дополнительного образования детей </vt:lpstr>
      <vt:lpstr>Мониторинг деятельности  образовательных организаций по воспитательной работе за 2018 – 2019 учебный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Результативность участия в конкурсах по линии воспитания и дополнительного образования детей</dc:title>
  <dc:creator>Мэлт</dc:creator>
  <cp:lastModifiedBy>ЦБ</cp:lastModifiedBy>
  <cp:revision>22</cp:revision>
  <cp:lastPrinted>2019-09-19T10:47:07Z</cp:lastPrinted>
  <dcterms:created xsi:type="dcterms:W3CDTF">2019-09-18T07:15:08Z</dcterms:created>
  <dcterms:modified xsi:type="dcterms:W3CDTF">2021-07-18T08:30:12Z</dcterms:modified>
</cp:coreProperties>
</file>